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32" r:id="rId4"/>
    <p:sldId id="364" r:id="rId5"/>
    <p:sldId id="365" r:id="rId6"/>
    <p:sldId id="366" r:id="rId7"/>
    <p:sldId id="367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75" r:id="rId16"/>
    <p:sldId id="302" r:id="rId17"/>
    <p:sldId id="378" r:id="rId18"/>
    <p:sldId id="379" r:id="rId19"/>
    <p:sldId id="380" r:id="rId20"/>
    <p:sldId id="381" r:id="rId21"/>
    <p:sldId id="382" r:id="rId22"/>
    <p:sldId id="383" r:id="rId23"/>
    <p:sldId id="384" r:id="rId24"/>
    <p:sldId id="385" r:id="rId25"/>
    <p:sldId id="386" r:id="rId26"/>
    <p:sldId id="387" r:id="rId27"/>
    <p:sldId id="388" r:id="rId28"/>
    <p:sldId id="389" r:id="rId29"/>
    <p:sldId id="390" r:id="rId30"/>
    <p:sldId id="391" r:id="rId31"/>
    <p:sldId id="392" r:id="rId32"/>
    <p:sldId id="393" r:id="rId33"/>
    <p:sldId id="394" r:id="rId34"/>
    <p:sldId id="395" r:id="rId35"/>
    <p:sldId id="396" r:id="rId36"/>
    <p:sldId id="397" r:id="rId37"/>
    <p:sldId id="398" r:id="rId38"/>
    <p:sldId id="399" r:id="rId39"/>
    <p:sldId id="400" r:id="rId40"/>
    <p:sldId id="401" r:id="rId41"/>
    <p:sldId id="402" r:id="rId42"/>
    <p:sldId id="403" r:id="rId43"/>
    <p:sldId id="404" r:id="rId44"/>
    <p:sldId id="376" r:id="rId45"/>
    <p:sldId id="406" r:id="rId4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945F53-E33C-4733-B46E-B6229D83E864}" type="datetimeFigureOut">
              <a:rPr lang="tr-TR" smtClean="0"/>
              <a:pPr/>
              <a:t>17/12/2020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rmAutofit/>
          </a:bodyPr>
          <a:lstStyle/>
          <a:p>
            <a:pPr algn="ctr"/>
            <a:r>
              <a:rPr lang="tr-TR" sz="4800" dirty="0" smtClean="0">
                <a:latin typeface="TTKB Dik Temel Abece" pitchFamily="2" charset="-94"/>
              </a:rPr>
              <a:t>“ö, Ö” SESİ </a:t>
            </a:r>
          </a:p>
          <a:p>
            <a:pPr algn="ctr"/>
            <a:r>
              <a:rPr lang="tr-TR" sz="4800" dirty="0" smtClean="0">
                <a:latin typeface="TTKB Dik Temel Abece" pitchFamily="2" charset="-94"/>
              </a:rPr>
              <a:t>HECE , KELİME VE CÜMLELER</a:t>
            </a:r>
            <a:endParaRPr lang="tr-TR" sz="4800" dirty="0">
              <a:latin typeface="TTKB Dik Temel Abece" pitchFamily="2" charset="-94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1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www.egitimhane.com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nö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nö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mö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m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tö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tö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yö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yö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Kalp"/>
          <p:cNvSpPr/>
          <p:nvPr/>
        </p:nvSpPr>
        <p:spPr>
          <a:xfrm>
            <a:off x="642910" y="78579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öl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5" name="4 Kalp"/>
          <p:cNvSpPr/>
          <p:nvPr/>
        </p:nvSpPr>
        <p:spPr>
          <a:xfrm>
            <a:off x="6143636" y="92867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6" name="5 Kalp"/>
          <p:cNvSpPr/>
          <p:nvPr/>
        </p:nvSpPr>
        <p:spPr>
          <a:xfrm>
            <a:off x="2000232" y="164305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7" name="6 Kalp"/>
          <p:cNvSpPr/>
          <p:nvPr/>
        </p:nvSpPr>
        <p:spPr>
          <a:xfrm>
            <a:off x="4786314" y="2071678"/>
            <a:ext cx="1785950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öm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8" name="7 Kalp"/>
          <p:cNvSpPr/>
          <p:nvPr/>
        </p:nvSpPr>
        <p:spPr>
          <a:xfrm>
            <a:off x="3500430" y="928670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9" name="8 Kalp"/>
          <p:cNvSpPr/>
          <p:nvPr/>
        </p:nvSpPr>
        <p:spPr>
          <a:xfrm>
            <a:off x="7358082" y="2071678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öy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11" name="10 Düz Bağlayıcı"/>
          <p:cNvCxnSpPr/>
          <p:nvPr/>
        </p:nvCxnSpPr>
        <p:spPr>
          <a:xfrm>
            <a:off x="214282" y="3500438"/>
            <a:ext cx="871543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11 Kalp"/>
          <p:cNvSpPr/>
          <p:nvPr/>
        </p:nvSpPr>
        <p:spPr>
          <a:xfrm>
            <a:off x="571472" y="3857628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lö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3" name="12 Kalp"/>
          <p:cNvSpPr/>
          <p:nvPr/>
        </p:nvSpPr>
        <p:spPr>
          <a:xfrm>
            <a:off x="6072198" y="400050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tö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4" name="13 Kalp"/>
          <p:cNvSpPr/>
          <p:nvPr/>
        </p:nvSpPr>
        <p:spPr>
          <a:xfrm>
            <a:off x="1928794" y="471488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5" name="14 Kalp"/>
          <p:cNvSpPr/>
          <p:nvPr/>
        </p:nvSpPr>
        <p:spPr>
          <a:xfrm>
            <a:off x="4714876" y="5143512"/>
            <a:ext cx="1714512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6" name="15 Kalp"/>
          <p:cNvSpPr/>
          <p:nvPr/>
        </p:nvSpPr>
        <p:spPr>
          <a:xfrm>
            <a:off x="3428992" y="4000504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nö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17" name="16 Kalp"/>
          <p:cNvSpPr/>
          <p:nvPr/>
        </p:nvSpPr>
        <p:spPr>
          <a:xfrm>
            <a:off x="7286644" y="5143512"/>
            <a:ext cx="1571636" cy="121444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yö</a:t>
            </a:r>
            <a:endParaRPr lang="tr-TR" sz="60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KELİMELER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ölü  ölü  ölü   ölü  ölü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ölü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lü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kör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kör  kör  kör  kör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kör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r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öne  öne  öne  öne  öne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öne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ne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6600" dirty="0" smtClean="0">
                <a:latin typeface="TTKB Dik Temel Abece" pitchFamily="2" charset="-94"/>
              </a:rPr>
              <a:t>HECELER</a:t>
            </a:r>
            <a:endParaRPr lang="tr-TR" sz="166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köy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köy  köy  köy   köy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köy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öte  öte  öte  öte  öte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öte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te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yön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yön  yön  yön  yön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yö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yön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n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kök   kök   kök  kök  kök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köle  köle  köle  köle  köle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köle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le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öykü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öykü  öykü  öykü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öy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öykü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köye   köye   köye   köye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köye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kötü   kötü   kötü   kötü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kötü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tü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ötme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ötme  ötme  ötme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ötme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ötme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ötme  ötme  ötme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ötme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öl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öl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l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köylü   köylü   köylü  köylü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köy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köylü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lü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köklü   köklü   köklü  köklü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köklü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lü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önlük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önlük  önlük  önlük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önlük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lük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yönet   yönet   yönet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yö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yönet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net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ötmek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ötmek  ötmek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ötmek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mek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önlem   önlem  önlem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önlem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lem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Öykü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Öykü  Öykü  Öykü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öy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Öykü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Önal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Önal   Önal  Önal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Önal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nal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nemli  önemli   önemli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nem</a:t>
            </a:r>
            <a:r>
              <a:rPr lang="tr-TR" sz="6000" dirty="0" smtClean="0">
                <a:solidFill>
                  <a:srgbClr val="00B050"/>
                </a:solidFill>
                <a:latin typeface="TTKB Dik Temel Abece" pitchFamily="2" charset="-94"/>
              </a:rPr>
              <a:t>li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nem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B050"/>
                </a:solidFill>
                <a:latin typeface="TTKB Dik Temel Abece" pitchFamily="2" charset="-94"/>
              </a:rPr>
              <a:t>li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öteki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öteki   öteki   öteki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te</a:t>
            </a:r>
            <a:r>
              <a:rPr lang="tr-TR" sz="6000" dirty="0" smtClean="0">
                <a:solidFill>
                  <a:srgbClr val="00B050"/>
                </a:solidFill>
                <a:latin typeface="TTKB Dik Temel Abece" pitchFamily="2" charset="-94"/>
              </a:rPr>
              <a:t>ki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te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B050"/>
                </a:solidFill>
                <a:latin typeface="TTKB Dik Temel Abece" pitchFamily="2" charset="-94"/>
              </a:rPr>
              <a:t>ki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öl-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ök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k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atölye  atölye  atölye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a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töl</a:t>
            </a:r>
            <a:r>
              <a:rPr lang="tr-TR" sz="6000" dirty="0" smtClean="0">
                <a:solidFill>
                  <a:srgbClr val="00B050"/>
                </a:solidFill>
                <a:latin typeface="TTKB Dik Temel Abece" pitchFamily="2" charset="-94"/>
              </a:rPr>
              <a:t>ye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töl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B050"/>
                </a:solidFill>
                <a:latin typeface="TTKB Dik Temel Abece" pitchFamily="2" charset="-94"/>
              </a:rPr>
              <a:t>ye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ötele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ötele  ötele  ötele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ö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te</a:t>
            </a:r>
            <a:r>
              <a:rPr lang="tr-TR" sz="6000" dirty="0" smtClean="0">
                <a:solidFill>
                  <a:srgbClr val="00B050"/>
                </a:solidFill>
                <a:latin typeface="TTKB Dik Temel Abece" pitchFamily="2" charset="-94"/>
              </a:rPr>
              <a:t>le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te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B050"/>
                </a:solidFill>
                <a:latin typeface="TTKB Dik Temel Abece" pitchFamily="2" charset="-94"/>
              </a:rPr>
              <a:t>le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önlük  önlük  önlük  önlük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571900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ön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lük</a:t>
            </a:r>
            <a:r>
              <a:rPr lang="tr-TR" sz="6000" dirty="0" smtClean="0">
                <a:solidFill>
                  <a:srgbClr val="00B050"/>
                </a:solidFill>
                <a:latin typeface="TTKB Dik Temel Abece" pitchFamily="2" charset="-94"/>
              </a:rPr>
              <a:t>lü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lük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B050"/>
                </a:solidFill>
                <a:latin typeface="TTKB Dik Temel Abece" pitchFamily="2" charset="-94"/>
              </a:rPr>
              <a:t>lü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/>
          <p:nvPr/>
        </p:nvCxnSpPr>
        <p:spPr>
          <a:xfrm rot="5400000">
            <a:off x="4000496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öteleme   öteleme  öteleme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357158" y="571480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85765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ö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te</a:t>
            </a:r>
            <a:r>
              <a:rPr lang="tr-TR" sz="6000" dirty="0" smtClean="0">
                <a:solidFill>
                  <a:srgbClr val="00B050"/>
                </a:solidFill>
                <a:latin typeface="TTKB Dik Temel Abece" pitchFamily="2" charset="-94"/>
              </a:rPr>
              <a:t>le</a:t>
            </a:r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me</a:t>
            </a:r>
            <a:endParaRPr lang="tr-TR" sz="6000" dirty="0">
              <a:solidFill>
                <a:schemeClr val="tx1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2571736" y="428604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te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1857356" y="1785926"/>
            <a:ext cx="1357322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5000628" y="500042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B050"/>
                </a:solidFill>
                <a:latin typeface="TTKB Dik Temel Abece" pitchFamily="2" charset="-94"/>
              </a:rPr>
              <a:t>le</a:t>
            </a:r>
            <a:endParaRPr lang="tr-TR" sz="6000" dirty="0">
              <a:solidFill>
                <a:srgbClr val="00B050"/>
              </a:solidFill>
              <a:latin typeface="TTKB Dik Temel Abece" pitchFamily="2" charset="-94"/>
            </a:endParaRPr>
          </a:p>
        </p:txBody>
      </p:sp>
      <p:cxnSp>
        <p:nvCxnSpPr>
          <p:cNvPr id="39" name="38 Düz Ok Bağlayıcısı"/>
          <p:cNvCxnSpPr/>
          <p:nvPr/>
        </p:nvCxnSpPr>
        <p:spPr>
          <a:xfrm rot="16200000" flipH="1">
            <a:off x="3465505" y="2179629"/>
            <a:ext cx="1071570" cy="141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37 Kalp"/>
          <p:cNvSpPr/>
          <p:nvPr/>
        </p:nvSpPr>
        <p:spPr>
          <a:xfrm>
            <a:off x="7072330" y="785794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1" name="40 Düz Ok Bağlayıcısı"/>
          <p:cNvCxnSpPr/>
          <p:nvPr/>
        </p:nvCxnSpPr>
        <p:spPr>
          <a:xfrm rot="5400000">
            <a:off x="4750595" y="1893083"/>
            <a:ext cx="1143008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6286512" y="1928802"/>
            <a:ext cx="1428760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  <p:bldP spid="3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CÜMLELER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57158" y="1428736"/>
            <a:ext cx="8429652" cy="857256"/>
            <a:chOff x="1080" y="2622"/>
            <a:chExt cx="10425" cy="737"/>
          </a:xfrm>
        </p:grpSpPr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57158" y="357166"/>
            <a:ext cx="8429652" cy="857256"/>
            <a:chOff x="1080" y="2622"/>
            <a:chExt cx="10425" cy="737"/>
          </a:xfrm>
        </p:grpSpPr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3" name="Rectangle 81"/>
          <p:cNvSpPr>
            <a:spLocks noChangeArrowheads="1"/>
          </p:cNvSpPr>
          <p:nvPr/>
        </p:nvSpPr>
        <p:spPr bwMode="auto">
          <a:xfrm>
            <a:off x="214282" y="128586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</a:t>
            </a:r>
            <a:r>
              <a:rPr lang="tr-TR" sz="6000" baseline="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Ela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o  nane  köklü.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81"/>
          <p:cNvSpPr>
            <a:spLocks noChangeArrowheads="1"/>
          </p:cNvSpPr>
          <p:nvPr/>
        </p:nvSpPr>
        <p:spPr bwMode="auto">
          <a:xfrm>
            <a:off x="285720" y="21429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Önal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öykü oku.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26"/>
          <p:cNvGrpSpPr>
            <a:grpSpLocks/>
          </p:cNvGrpSpPr>
          <p:nvPr/>
        </p:nvGrpSpPr>
        <p:grpSpPr bwMode="auto">
          <a:xfrm>
            <a:off x="357158" y="2571744"/>
            <a:ext cx="8429652" cy="857256"/>
            <a:chOff x="1080" y="2622"/>
            <a:chExt cx="10425" cy="737"/>
          </a:xfrm>
        </p:grpSpPr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357158" y="3714752"/>
            <a:ext cx="8429652" cy="857256"/>
            <a:chOff x="1080" y="2622"/>
            <a:chExt cx="10425" cy="737"/>
          </a:xfrm>
        </p:grpSpPr>
        <p:grpSp>
          <p:nvGrpSpPr>
            <p:cNvPr id="1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357158" y="4786322"/>
            <a:ext cx="8429652" cy="857256"/>
            <a:chOff x="1080" y="2622"/>
            <a:chExt cx="10425" cy="737"/>
          </a:xfrm>
        </p:grpSpPr>
        <p:grpSp>
          <p:nvGrpSpPr>
            <p:cNvPr id="2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3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30" name="Group 26"/>
          <p:cNvGrpSpPr>
            <a:grpSpLocks/>
          </p:cNvGrpSpPr>
          <p:nvPr/>
        </p:nvGrpSpPr>
        <p:grpSpPr bwMode="auto">
          <a:xfrm>
            <a:off x="357158" y="5786454"/>
            <a:ext cx="8429652" cy="857256"/>
            <a:chOff x="1080" y="2622"/>
            <a:chExt cx="10425" cy="737"/>
          </a:xfrm>
        </p:grpSpPr>
        <p:grpSp>
          <p:nvGrpSpPr>
            <p:cNvPr id="31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4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4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42" name="Rectangle 81"/>
          <p:cNvSpPr>
            <a:spLocks noChangeArrowheads="1"/>
          </p:cNvSpPr>
          <p:nvPr/>
        </p:nvSpPr>
        <p:spPr bwMode="auto">
          <a:xfrm>
            <a:off x="357158" y="242886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Ali   okulu  yönet.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81"/>
          <p:cNvSpPr>
            <a:spLocks noChangeArrowheads="1"/>
          </p:cNvSpPr>
          <p:nvPr/>
        </p:nvSpPr>
        <p:spPr bwMode="auto">
          <a:xfrm>
            <a:off x="285720" y="357187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Kamil   köye  gitme.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81"/>
          <p:cNvSpPr>
            <a:spLocks noChangeArrowheads="1"/>
          </p:cNvSpPr>
          <p:nvPr/>
        </p:nvSpPr>
        <p:spPr bwMode="auto">
          <a:xfrm>
            <a:off x="357158" y="564357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Ayla   kötü  olma.     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81"/>
          <p:cNvSpPr>
            <a:spLocks noChangeArrowheads="1"/>
          </p:cNvSpPr>
          <p:nvPr/>
        </p:nvSpPr>
        <p:spPr bwMode="auto">
          <a:xfrm>
            <a:off x="214282" y="464344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baseline="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Talat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önlük tak.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42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öl-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ök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-ön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ön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n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öl-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ök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-ön-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öm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öm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m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öl-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ök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-ön-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öm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-öt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öt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t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öl-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ök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-ön-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öm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-öt-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öy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öy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lö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l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lö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569</TotalTime>
  <Words>1123</Words>
  <PresentationFormat>Ekran Gösterisi (4:3)</PresentationFormat>
  <Paragraphs>967</Paragraphs>
  <Slides>45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45</vt:i4>
      </vt:variant>
    </vt:vector>
  </HeadingPairs>
  <TitlesOfParts>
    <vt:vector size="46" baseType="lpstr">
      <vt:lpstr>Akış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  <vt:lpstr>Slayt 43</vt:lpstr>
      <vt:lpstr>Slayt 44</vt:lpstr>
      <vt:lpstr>Slayt 45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2020-12-01T13:45:43Z</dcterms:created>
  <dcterms:modified xsi:type="dcterms:W3CDTF">2020-12-17T07:01:01Z</dcterms:modified>
  <cp:category>https://www.sorubak.com</cp:category>
</cp:coreProperties>
</file>